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1004" r:id="rId3"/>
    <p:sldId id="1025" r:id="rId4"/>
    <p:sldId id="272" r:id="rId5"/>
    <p:sldId id="274" r:id="rId6"/>
    <p:sldId id="263" r:id="rId7"/>
    <p:sldId id="264" r:id="rId8"/>
    <p:sldId id="1024" r:id="rId9"/>
    <p:sldId id="279" r:id="rId10"/>
  </p:sldIdLst>
  <p:sldSz cx="12192000" cy="6858000"/>
  <p:notesSz cx="6802120" cy="99345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6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45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D74D-14B1-D047-A5A5-EDC024ED96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244" y="4781014"/>
            <a:ext cx="5441950" cy="39117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014F-331C-5D49-83C7-284A1EA573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bg bwMode="auto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A80000"/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1">
    <p:bg bwMode="auto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80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572811" y="14087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8" y="228200"/>
            <a:ext cx="791718" cy="792000"/>
          </a:xfrm>
          <a:prstGeom prst="rect">
            <a:avLst/>
          </a:prstGeom>
        </p:spPr>
      </p:pic>
      <p:sp>
        <p:nvSpPr>
          <p:cNvPr id="5" name="标题占位符 7"/>
          <p:cNvSpPr>
            <a:spLocks noGrp="1"/>
          </p:cNvSpPr>
          <p:nvPr>
            <p:ph type="title"/>
          </p:nvPr>
        </p:nvSpPr>
        <p:spPr>
          <a:xfrm>
            <a:off x="1105985" y="228199"/>
            <a:ext cx="9982425" cy="79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6"/>
          <a:stretch>
            <a:fillRect/>
          </a:stretch>
        </p:blipFill>
        <p:spPr bwMode="auto">
          <a:xfrm>
            <a:off x="0" y="638882"/>
            <a:ext cx="121920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ln>
            <a:noFill/>
          </a:ln>
          <a:solidFill>
            <a:srgbClr val="C0000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23309"/>
            <a:ext cx="12191667" cy="3722615"/>
          </a:xfrm>
          <a:prstGeom prst="rect">
            <a:avLst/>
          </a:prstGeom>
          <a:solidFill>
            <a:srgbClr val="C8141E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31425"/>
          <a:stretch>
            <a:fillRect/>
          </a:stretch>
        </p:blipFill>
        <p:spPr>
          <a:xfrm>
            <a:off x="-1341" y="3731396"/>
            <a:ext cx="12191667" cy="3158642"/>
          </a:xfrm>
          <a:prstGeom prst="rect">
            <a:avLst/>
          </a:prstGeom>
        </p:spPr>
      </p:pic>
      <p:sp>
        <p:nvSpPr>
          <p:cNvPr id="17" name="标题 2"/>
          <p:cNvSpPr txBox="1"/>
          <p:nvPr/>
        </p:nvSpPr>
        <p:spPr>
          <a:xfrm>
            <a:off x="1003" y="1024455"/>
            <a:ext cx="12190997" cy="1627085"/>
          </a:xfrm>
          <a:prstGeom prst="rect">
            <a:avLst/>
          </a:prstGeom>
        </p:spPr>
        <p:txBody>
          <a:bodyPr vert="horz" lIns="96770" tIns="48385" rIns="96770" bIns="48385" rtlCol="0" anchor="b">
            <a:no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上海交通大学</a:t>
            </a:r>
            <a:r>
              <a:rPr lang="en-US" altLang="zh-CN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2021</a:t>
            </a: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年春季助学金评审</a:t>
            </a:r>
            <a:endParaRPr lang="zh-CN" altLang="en-US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学生申请须知</a:t>
            </a:r>
            <a:endParaRPr lang="zh-CN" altLang="en-US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助学金申请及申请表打印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224118" y="309727"/>
            <a:ext cx="3475062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网络申请操作说明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30" name="文本框 2"/>
          <p:cNvSpPr txBox="1">
            <a:spLocks noChangeArrowheads="1"/>
          </p:cNvSpPr>
          <p:nvPr/>
        </p:nvSpPr>
        <p:spPr bwMode="auto">
          <a:xfrm>
            <a:off x="1611219" y="1024337"/>
            <a:ext cx="8664575" cy="8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defTabSz="457200" fontAlgn="base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登录：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 https://ssc.sjtu.edu.cn/f/708907af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，点击“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2021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春季助学金申请”，请认真阅读申请须知并如实填写表格中的内容</a:t>
            </a:r>
            <a:endParaRPr lang="en-US" altLang="zh-CN" sz="1800" b="1" dirty="0">
              <a:solidFill>
                <a:srgbClr val="000000"/>
              </a:solidFill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5250" y="2353684"/>
            <a:ext cx="9036514" cy="3479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224118" y="309727"/>
            <a:ext cx="3475062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网络申请操作说明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30" name="文本框 2"/>
          <p:cNvSpPr txBox="1">
            <a:spLocks noChangeArrowheads="1"/>
          </p:cNvSpPr>
          <p:nvPr/>
        </p:nvSpPr>
        <p:spPr bwMode="auto">
          <a:xfrm>
            <a:off x="1415958" y="894502"/>
            <a:ext cx="866457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 fontAlgn="base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2. 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本次批次补充助学金评审类型请选择：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新评</a:t>
            </a:r>
            <a:endParaRPr lang="en-US" altLang="zh-CN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2744" y="1462562"/>
            <a:ext cx="7912507" cy="15939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62423" y="1781636"/>
            <a:ext cx="1963024" cy="620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1530258" y="3393418"/>
            <a:ext cx="1178853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defTabSz="457200" fontAlgn="base">
              <a:spcAft>
                <a:spcPct val="0"/>
              </a:spcAft>
              <a:buNone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3. 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请按照所评选的助学金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慎重选择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设奖方名称抬头，具体详见下方表格</a:t>
            </a:r>
            <a:endParaRPr lang="en-US" altLang="zh-CN" sz="1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40917"/>
          <a:stretch>
            <a:fillRect/>
          </a:stretch>
        </p:blipFill>
        <p:spPr>
          <a:xfrm>
            <a:off x="1224118" y="3786985"/>
            <a:ext cx="4731256" cy="2108308"/>
          </a:xfrm>
          <a:prstGeom prst="rect">
            <a:avLst/>
          </a:prstGeom>
        </p:spPr>
      </p:pic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1762423" y="5947229"/>
            <a:ext cx="11788533" cy="88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defTabSz="457200" fontAlgn="base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备注：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务必按照表单中的备注要求填写，如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字数要求，首行空两格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sym typeface="Times New Roman" panose="02020603050405020304" pitchFamily="18" charset="0"/>
              </a:rPr>
              <a:t>等</a:t>
            </a:r>
            <a:endParaRPr lang="en-US" altLang="zh-CN" sz="1800" b="1" dirty="0">
              <a:solidFill>
                <a:srgbClr val="000000"/>
              </a:solidFill>
              <a:latin typeface="微软雅黑" panose="020B0503020204020204" pitchFamily="34" charset="-122"/>
              <a:sym typeface="Times New Roman" panose="02020603050405020304" pitchFamily="18" charset="0"/>
            </a:endParaRPr>
          </a:p>
          <a:p>
            <a:pPr marL="0" lvl="0" indent="0" defTabSz="457200" fontAlgn="base">
              <a:spcAft>
                <a:spcPct val="0"/>
              </a:spcAft>
              <a:buNone/>
              <a:defRPr/>
            </a:pPr>
            <a:endParaRPr lang="en-US" altLang="zh-CN" sz="1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035124" y="3920912"/>
          <a:ext cx="4339664" cy="1794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876"/>
                <a:gridCol w="2103788"/>
              </a:tblGrid>
              <a:tr h="34559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助学金名称</a:t>
                      </a:r>
                      <a:endParaRPr lang="zh-CN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46" marR="4746" marT="474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设奖方名称</a:t>
                      </a:r>
                      <a:endParaRPr lang="zh-CN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46" marR="4746" marT="474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8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胡燮和奖助学金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>
                          <a:effectLst/>
                        </a:rPr>
                        <a:t>胡先生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"/>
          <p:cNvSpPr txBox="1">
            <a:spLocks noChangeArrowheads="1"/>
          </p:cNvSpPr>
          <p:nvPr/>
        </p:nvSpPr>
        <p:spPr bwMode="auto">
          <a:xfrm>
            <a:off x="1812925" y="1276058"/>
            <a:ext cx="866457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.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请如实填写项目后点击“提交”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pic>
        <p:nvPicPr>
          <p:cNvPr id="10" name="图片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86" y="2028439"/>
            <a:ext cx="2601913" cy="96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41475" y="3429000"/>
            <a:ext cx="8083550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 fontAlgn="base">
              <a:lnSpc>
                <a:spcPct val="100000"/>
              </a:lnSpc>
              <a:spcAft>
                <a:spcPct val="0"/>
              </a:spcAft>
              <a:buNone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.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表单提交后，可</a:t>
            </a:r>
            <a:r>
              <a:rPr kumimoji="0" lang="zh-CN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登</a:t>
            </a:r>
            <a:r>
              <a:rPr lang="en-US" altLang="zh-CN" sz="18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https://</a:t>
            </a:r>
            <a:r>
              <a:rPr lang="en-US" altLang="zh-CN" sz="1800" b="1" i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ssc.sjtu.edu.cn/s/ac555556</a:t>
            </a:r>
            <a:endParaRPr lang="en-US" altLang="zh-CN" sz="1800" b="1" i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lvl="0" defTabSz="457200" fontAlgn="base">
              <a:lnSpc>
                <a:spcPct val="100000"/>
              </a:lnSpc>
              <a:spcAft>
                <a:spcPct val="0"/>
              </a:spcAft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可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在左侧菜单“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我发起的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”下“流程中”查看办理进度，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“草稿”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中查看填写之前暂存的表</a:t>
            </a:r>
            <a:r>
              <a:rPr kumimoji="0" lang="zh-CN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单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24118" y="309727"/>
            <a:ext cx="3475062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网络申请操作说明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67225" y="4828849"/>
            <a:ext cx="1209675" cy="49562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473042" y="1870745"/>
            <a:ext cx="1963024" cy="14345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259" y="4427910"/>
            <a:ext cx="7031482" cy="2430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"/>
          <p:cNvSpPr txBox="1">
            <a:spLocks noChangeArrowheads="1"/>
          </p:cNvSpPr>
          <p:nvPr/>
        </p:nvSpPr>
        <p:spPr bwMode="auto">
          <a:xfrm>
            <a:off x="1812925" y="1276048"/>
            <a:ext cx="8664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.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需要导出某条申请时，请点击该条申请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812925" y="3456318"/>
            <a:ext cx="7713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.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可以看到下面三个按钮，点击“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…”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24118" y="309727"/>
            <a:ext cx="3475062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网络申请操作说明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49394" y="1767881"/>
            <a:ext cx="8729681" cy="1907575"/>
            <a:chOff x="1546707" y="1698212"/>
            <a:chExt cx="8729681" cy="190757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46707" y="1698212"/>
              <a:ext cx="8729681" cy="1590408"/>
            </a:xfrm>
            <a:prstGeom prst="rect">
              <a:avLst/>
            </a:prstGeom>
          </p:spPr>
        </p:pic>
        <p:cxnSp>
          <p:nvCxnSpPr>
            <p:cNvPr id="13" name="直接箭头连接符 18"/>
            <p:cNvCxnSpPr>
              <a:cxnSpLocks noChangeShapeType="1"/>
            </p:cNvCxnSpPr>
            <p:nvPr/>
          </p:nvCxnSpPr>
          <p:spPr bwMode="auto">
            <a:xfrm rot="13500000" flipV="1">
              <a:off x="3161217" y="3165256"/>
              <a:ext cx="669925" cy="211138"/>
            </a:xfrm>
            <a:prstGeom prst="straightConnector1">
              <a:avLst/>
            </a:prstGeom>
            <a:noFill/>
            <a:ln w="76200">
              <a:solidFill>
                <a:srgbClr val="C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矩形 11"/>
          <p:cNvSpPr/>
          <p:nvPr/>
        </p:nvSpPr>
        <p:spPr>
          <a:xfrm>
            <a:off x="5165893" y="309727"/>
            <a:ext cx="4709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全体同学请查看以下步骤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63926" y="3962011"/>
            <a:ext cx="3623573" cy="2803071"/>
            <a:chOff x="3363926" y="3962011"/>
            <a:chExt cx="3623573" cy="280307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926" y="3962011"/>
              <a:ext cx="3412435" cy="2803071"/>
            </a:xfrm>
            <a:prstGeom prst="rect">
              <a:avLst/>
            </a:prstGeom>
          </p:spPr>
        </p:pic>
        <p:cxnSp>
          <p:nvCxnSpPr>
            <p:cNvPr id="15" name="直接箭头连接符 18"/>
            <p:cNvCxnSpPr>
              <a:cxnSpLocks noChangeShapeType="1"/>
            </p:cNvCxnSpPr>
            <p:nvPr/>
          </p:nvCxnSpPr>
          <p:spPr bwMode="auto">
            <a:xfrm rot="9000000" flipV="1">
              <a:off x="6317574" y="5992410"/>
              <a:ext cx="669925" cy="211138"/>
            </a:xfrm>
            <a:prstGeom prst="straightConnector1">
              <a:avLst/>
            </a:prstGeom>
            <a:noFill/>
            <a:ln w="76200">
              <a:solidFill>
                <a:srgbClr val="C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椭圆 2"/>
          <p:cNvSpPr/>
          <p:nvPr/>
        </p:nvSpPr>
        <p:spPr>
          <a:xfrm>
            <a:off x="1565757" y="2977587"/>
            <a:ext cx="9060486" cy="3292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994990" y="5263417"/>
            <a:ext cx="8713788" cy="11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有任何问题可以联系电话：手机</a:t>
            </a:r>
            <a:r>
              <a:rPr lang="en-US" altLang="zh-CN" sz="18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13023227071</a:t>
            </a:r>
            <a:r>
              <a:rPr lang="zh-CN" altLang="en-US" sz="18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；</a:t>
            </a:r>
            <a:endParaRPr lang="en-US" altLang="zh-CN" sz="18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或发邮件至：</a:t>
            </a:r>
            <a:r>
              <a:rPr lang="en-US" altLang="zh-CN" sz="18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zhuxuebu@sjtu.edu.cn</a:t>
            </a:r>
            <a:endParaRPr lang="en-US" altLang="zh-CN" sz="18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家庭经济情况调查表打印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98"/>
          <a:stretch>
            <a:fillRect/>
          </a:stretch>
        </p:blipFill>
        <p:spPr>
          <a:xfrm>
            <a:off x="2033099" y="5680509"/>
            <a:ext cx="6942213" cy="11267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05" y="2434392"/>
            <a:ext cx="7041218" cy="465629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家庭经济情况调查表打印</a:t>
            </a:r>
            <a:endParaRPr lang="zh-CN" altLang="zh-CN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28600" y="772829"/>
            <a:ext cx="10914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原家庭经济困难在库同学（非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新入库同学）：打印原扫描件即可。</a:t>
            </a:r>
            <a:endParaRPr lang="zh-CN" altLang="en-US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600" y="1169129"/>
            <a:ext cx="11077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2.2020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新入库同学：可通过数字交大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已办事项中找到审核通过的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困难生申请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】-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右上角下载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进行打印；</a:t>
            </a: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21518" y="5366614"/>
            <a:ext cx="5413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点击右上角下载按钮，下载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进行打印后提交至学院。</a:t>
            </a:r>
            <a:endParaRPr lang="zh-CN" altLang="en-US" sz="14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037" y="1610198"/>
            <a:ext cx="5232980" cy="789962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H="1">
            <a:off x="7720929" y="1873295"/>
            <a:ext cx="807243" cy="3494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594880" y="1845219"/>
            <a:ext cx="1020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8458" y="4176961"/>
            <a:ext cx="1782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3.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点击：申请人填写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33758" y="2771146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2.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点击查看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20" name="直接箭头连接符 19"/>
          <p:cNvCxnSpPr>
            <a:stCxn id="19" idx="1"/>
          </p:cNvCxnSpPr>
          <p:nvPr/>
        </p:nvCxnSpPr>
        <p:spPr>
          <a:xfrm flipH="1" flipV="1">
            <a:off x="8630138" y="2648047"/>
            <a:ext cx="403620" cy="276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986137" y="6499435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4.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下载按钮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2" name="iconfont-11899-5651573"/>
          <p:cNvSpPr>
            <a:spLocks noChangeAspect="1"/>
          </p:cNvSpPr>
          <p:nvPr/>
        </p:nvSpPr>
        <p:spPr bwMode="auto">
          <a:xfrm>
            <a:off x="7210516" y="5999268"/>
            <a:ext cx="609685" cy="419105"/>
          </a:xfrm>
          <a:custGeom>
            <a:avLst/>
            <a:gdLst>
              <a:gd name="T0" fmla="*/ 8386 w 10375"/>
              <a:gd name="T1" fmla="*/ 2675 h 7133"/>
              <a:gd name="T2" fmla="*/ 5188 w 10375"/>
              <a:gd name="T3" fmla="*/ 0 h 7133"/>
              <a:gd name="T4" fmla="*/ 2335 w 10375"/>
              <a:gd name="T5" fmla="*/ 1784 h 7133"/>
              <a:gd name="T6" fmla="*/ 0 w 10375"/>
              <a:gd name="T7" fmla="*/ 4459 h 7133"/>
              <a:gd name="T8" fmla="*/ 2594 w 10375"/>
              <a:gd name="T9" fmla="*/ 7133 h 7133"/>
              <a:gd name="T10" fmla="*/ 8213 w 10375"/>
              <a:gd name="T11" fmla="*/ 7133 h 7133"/>
              <a:gd name="T12" fmla="*/ 10374 w 10375"/>
              <a:gd name="T13" fmla="*/ 4904 h 7133"/>
              <a:gd name="T14" fmla="*/ 8386 w 10375"/>
              <a:gd name="T15" fmla="*/ 2675 h 7133"/>
              <a:gd name="T16" fmla="*/ 4322 w 10375"/>
              <a:gd name="T17" fmla="*/ 3567 h 7133"/>
              <a:gd name="T18" fmla="*/ 4322 w 10375"/>
              <a:gd name="T19" fmla="*/ 1945 h 7133"/>
              <a:gd name="T20" fmla="*/ 4485 w 10375"/>
              <a:gd name="T21" fmla="*/ 1783 h 7133"/>
              <a:gd name="T22" fmla="*/ 5890 w 10375"/>
              <a:gd name="T23" fmla="*/ 1783 h 7133"/>
              <a:gd name="T24" fmla="*/ 6052 w 10375"/>
              <a:gd name="T25" fmla="*/ 1945 h 7133"/>
              <a:gd name="T26" fmla="*/ 6052 w 10375"/>
              <a:gd name="T27" fmla="*/ 3567 h 7133"/>
              <a:gd name="T28" fmla="*/ 6966 w 10375"/>
              <a:gd name="T29" fmla="*/ 3567 h 7133"/>
              <a:gd name="T30" fmla="*/ 7082 w 10375"/>
              <a:gd name="T31" fmla="*/ 3841 h 7133"/>
              <a:gd name="T32" fmla="*/ 5304 w 10375"/>
              <a:gd name="T33" fmla="*/ 5675 h 7133"/>
              <a:gd name="T34" fmla="*/ 5071 w 10375"/>
              <a:gd name="T35" fmla="*/ 5675 h 7133"/>
              <a:gd name="T36" fmla="*/ 3293 w 10375"/>
              <a:gd name="T37" fmla="*/ 3841 h 7133"/>
              <a:gd name="T38" fmla="*/ 3409 w 10375"/>
              <a:gd name="T39" fmla="*/ 3566 h 7133"/>
              <a:gd name="T40" fmla="*/ 4322 w 10375"/>
              <a:gd name="T41" fmla="*/ 3567 h 7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5" h="7133">
                <a:moveTo>
                  <a:pt x="8386" y="2675"/>
                </a:moveTo>
                <a:cubicBezTo>
                  <a:pt x="8084" y="1159"/>
                  <a:pt x="6786" y="0"/>
                  <a:pt x="5188" y="0"/>
                </a:cubicBezTo>
                <a:cubicBezTo>
                  <a:pt x="3934" y="0"/>
                  <a:pt x="2854" y="714"/>
                  <a:pt x="2335" y="1784"/>
                </a:cubicBezTo>
                <a:cubicBezTo>
                  <a:pt x="994" y="1963"/>
                  <a:pt x="0" y="3077"/>
                  <a:pt x="0" y="4459"/>
                </a:cubicBezTo>
                <a:cubicBezTo>
                  <a:pt x="0" y="5930"/>
                  <a:pt x="1168" y="7133"/>
                  <a:pt x="2594" y="7133"/>
                </a:cubicBezTo>
                <a:lnTo>
                  <a:pt x="8213" y="7133"/>
                </a:lnTo>
                <a:cubicBezTo>
                  <a:pt x="9423" y="7133"/>
                  <a:pt x="10374" y="6152"/>
                  <a:pt x="10374" y="4904"/>
                </a:cubicBezTo>
                <a:cubicBezTo>
                  <a:pt x="10375" y="3745"/>
                  <a:pt x="9468" y="2764"/>
                  <a:pt x="8386" y="2675"/>
                </a:cubicBezTo>
                <a:close/>
                <a:moveTo>
                  <a:pt x="4322" y="3567"/>
                </a:moveTo>
                <a:lnTo>
                  <a:pt x="4322" y="1945"/>
                </a:lnTo>
                <a:cubicBezTo>
                  <a:pt x="4322" y="1855"/>
                  <a:pt x="4395" y="1783"/>
                  <a:pt x="4485" y="1783"/>
                </a:cubicBezTo>
                <a:lnTo>
                  <a:pt x="5890" y="1783"/>
                </a:lnTo>
                <a:cubicBezTo>
                  <a:pt x="5980" y="1783"/>
                  <a:pt x="6052" y="1855"/>
                  <a:pt x="6052" y="1945"/>
                </a:cubicBezTo>
                <a:lnTo>
                  <a:pt x="6052" y="3567"/>
                </a:lnTo>
                <a:lnTo>
                  <a:pt x="6966" y="3567"/>
                </a:lnTo>
                <a:cubicBezTo>
                  <a:pt x="7110" y="3567"/>
                  <a:pt x="7182" y="3739"/>
                  <a:pt x="7082" y="3841"/>
                </a:cubicBezTo>
                <a:lnTo>
                  <a:pt x="5304" y="5675"/>
                </a:lnTo>
                <a:cubicBezTo>
                  <a:pt x="5240" y="5742"/>
                  <a:pt x="5135" y="5742"/>
                  <a:pt x="5071" y="5675"/>
                </a:cubicBezTo>
                <a:lnTo>
                  <a:pt x="3293" y="3841"/>
                </a:lnTo>
                <a:cubicBezTo>
                  <a:pt x="3193" y="3739"/>
                  <a:pt x="3266" y="3566"/>
                  <a:pt x="3409" y="3566"/>
                </a:cubicBezTo>
                <a:lnTo>
                  <a:pt x="4322" y="3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3" name="椭圆 22"/>
          <p:cNvSpPr/>
          <p:nvPr/>
        </p:nvSpPr>
        <p:spPr>
          <a:xfrm>
            <a:off x="6290444" y="2025323"/>
            <a:ext cx="1391387" cy="48672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210516" y="2412534"/>
            <a:ext cx="1802243" cy="50638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11" y="3051560"/>
            <a:ext cx="6362496" cy="2167846"/>
          </a:xfrm>
          <a:prstGeom prst="rect">
            <a:avLst/>
          </a:prstGeom>
        </p:spPr>
      </p:pic>
      <p:sp>
        <p:nvSpPr>
          <p:cNvPr id="27" name="椭圆 26"/>
          <p:cNvSpPr/>
          <p:nvPr/>
        </p:nvSpPr>
        <p:spPr>
          <a:xfrm>
            <a:off x="2498818" y="4135483"/>
            <a:ext cx="1524352" cy="40707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2009267" y="4484738"/>
            <a:ext cx="4657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8309748" y="5999268"/>
            <a:ext cx="425690" cy="2095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TABLE_BEAUTIFY" val="smartTable{a5fa400b-1107-4588-8914-b4c9ef2087aa}"/>
</p:tagLst>
</file>

<file path=ppt/theme/theme1.xml><?xml version="1.0" encoding="utf-8"?>
<a:theme xmlns:a="http://schemas.openxmlformats.org/drawingml/2006/main" name="3_内容">
  <a:themeElements>
    <a:clrScheme name="vi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WPS 演示</Application>
  <PresentationFormat>宽屏</PresentationFormat>
  <Paragraphs>66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Times New Roman</vt:lpstr>
      <vt:lpstr>等线</vt:lpstr>
      <vt:lpstr>楷体</vt:lpstr>
      <vt:lpstr>Arial Unicode MS</vt:lpstr>
      <vt:lpstr>3_内容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学生须知：</dc:title>
  <dc:creator>胡 长俊</dc:creator>
  <cp:lastModifiedBy>亓文豪</cp:lastModifiedBy>
  <cp:revision>257</cp:revision>
  <cp:lastPrinted>2019-11-25T03:01:00Z</cp:lastPrinted>
  <dcterms:created xsi:type="dcterms:W3CDTF">2019-11-19T12:37:00Z</dcterms:created>
  <dcterms:modified xsi:type="dcterms:W3CDTF">2021-03-18T02:57:09Z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